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595" r:id="rId2"/>
    <p:sldId id="597" r:id="rId3"/>
    <p:sldId id="590" r:id="rId4"/>
    <p:sldId id="584" r:id="rId5"/>
    <p:sldId id="591" r:id="rId6"/>
    <p:sldId id="599" r:id="rId7"/>
    <p:sldId id="592" r:id="rId8"/>
    <p:sldId id="593" r:id="rId9"/>
    <p:sldId id="596" r:id="rId10"/>
    <p:sldId id="598" r:id="rId11"/>
  </p:sldIdLst>
  <p:sldSz cx="9906000" cy="6858000" type="A4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01C"/>
    <a:srgbClr val="F89736"/>
    <a:srgbClr val="FF9933"/>
    <a:srgbClr val="FAEBFF"/>
    <a:srgbClr val="2D4B2B"/>
    <a:srgbClr val="3D643A"/>
    <a:srgbClr val="F66A81"/>
    <a:srgbClr val="FBB3BF"/>
    <a:srgbClr val="F995A6"/>
    <a:srgbClr val="664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9561" autoAdjust="0"/>
  </p:normalViewPr>
  <p:slideViewPr>
    <p:cSldViewPr snapToGrid="0">
      <p:cViewPr>
        <p:scale>
          <a:sx n="125" d="100"/>
          <a:sy n="125" d="100"/>
        </p:scale>
        <p:origin x="-106" y="-118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AC46A1-F5DD-4BAC-A080-E940630B2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F7E9626-349C-4B9E-9446-163BBA3A2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944683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21C099B-D730-47B1-AE72-2309E0E53D8A}"/>
              </a:ext>
            </a:extLst>
          </p:cNvPr>
          <p:cNvSpPr/>
          <p:nvPr/>
        </p:nvSpPr>
        <p:spPr>
          <a:xfrm>
            <a:off x="3936507" y="2240071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3</a:t>
            </a:r>
            <a:r>
              <a:rPr lang="ko-KR" altLang="en-US" sz="2800" b="1" dirty="0">
                <a:solidFill>
                  <a:schemeClr val="tx1"/>
                </a:solidFill>
              </a:rPr>
              <a:t>주차   발표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FCC74B8-F92F-40EB-9475-827AD468B8DD}"/>
              </a:ext>
            </a:extLst>
          </p:cNvPr>
          <p:cNvSpPr/>
          <p:nvPr/>
        </p:nvSpPr>
        <p:spPr>
          <a:xfrm>
            <a:off x="3936507" y="3686291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2</a:t>
            </a:r>
            <a:r>
              <a:rPr lang="ko-KR" altLang="en-US" sz="2800" b="1" dirty="0">
                <a:solidFill>
                  <a:schemeClr val="tx1"/>
                </a:solidFill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452791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BF4E9-F921-44CE-9526-6DBF65F25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6984E4D0-FB38-4758-A841-4D16B5112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 descr="광장이(가) 표시된 사진&#10;&#10;자동 생성된 설명">
            <a:extLst>
              <a:ext uri="{FF2B5EF4-FFF2-40B4-BE49-F238E27FC236}">
                <a16:creationId xmlns:a16="http://schemas.microsoft.com/office/drawing/2014/main" id="{39A20142-C94B-4B4C-AFDE-C4F8BB912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29D7D9-4887-483D-B11C-8F29C966F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718" y="3631363"/>
            <a:ext cx="4905375" cy="17430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F29F6C-6FFA-45CF-8893-5ECE0E206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718" y="993665"/>
            <a:ext cx="5886450" cy="1962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33FCB8-5C48-41B1-8623-69C32E9DE4D0}"/>
              </a:ext>
            </a:extLst>
          </p:cNvPr>
          <p:cNvSpPr txBox="1"/>
          <p:nvPr/>
        </p:nvSpPr>
        <p:spPr>
          <a:xfrm>
            <a:off x="1374413" y="2661280"/>
            <a:ext cx="8036452" cy="848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b="1" dirty="0">
                <a:latin typeface="+mn-ea"/>
              </a:rPr>
              <a:t>text</a:t>
            </a:r>
            <a:r>
              <a:rPr lang="ko-KR" altLang="en-US" sz="2000" b="1" dirty="0">
                <a:latin typeface="+mn-ea"/>
              </a:rPr>
              <a:t>를 변수</a:t>
            </a:r>
            <a:r>
              <a:rPr lang="en-US" altLang="ko-KR" sz="2000" b="1" dirty="0">
                <a:latin typeface="+mn-ea"/>
              </a:rPr>
              <a:t>(sentence)</a:t>
            </a:r>
            <a:r>
              <a:rPr lang="ko-KR" altLang="en-US" sz="2000" b="1" dirty="0">
                <a:latin typeface="+mn-ea"/>
              </a:rPr>
              <a:t>로 두어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dirty="0">
                <a:latin typeface="+mn-ea"/>
              </a:rPr>
              <a:t>문자열 입력 받게 설정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2000" b="1" dirty="0" err="1">
                <a:latin typeface="+mn-ea"/>
              </a:rPr>
              <a:t>입력받은</a:t>
            </a:r>
            <a:r>
              <a:rPr lang="ko-KR" altLang="en-US" sz="2000" b="1" dirty="0">
                <a:latin typeface="+mn-ea"/>
              </a:rPr>
              <a:t> 문자열 구글 </a:t>
            </a:r>
            <a:r>
              <a:rPr lang="en-US" altLang="ko-KR" sz="2000" b="1" dirty="0">
                <a:latin typeface="+mn-ea"/>
              </a:rPr>
              <a:t>API</a:t>
            </a:r>
            <a:r>
              <a:rPr lang="ko-KR" altLang="en-US" sz="2000" b="1" dirty="0">
                <a:latin typeface="+mn-ea"/>
              </a:rPr>
              <a:t>로 전송해 오디오로 변환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B0EE9B-12D8-4C60-9D8B-D4991E8FC52C}"/>
              </a:ext>
            </a:extLst>
          </p:cNvPr>
          <p:cNvSpPr/>
          <p:nvPr/>
        </p:nvSpPr>
        <p:spPr>
          <a:xfrm>
            <a:off x="2488676" y="1583703"/>
            <a:ext cx="3205114" cy="2419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ECA107-6143-47F9-96D1-540723A76519}"/>
              </a:ext>
            </a:extLst>
          </p:cNvPr>
          <p:cNvSpPr/>
          <p:nvPr/>
        </p:nvSpPr>
        <p:spPr>
          <a:xfrm>
            <a:off x="1188508" y="1051146"/>
            <a:ext cx="658047" cy="2361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6B6E3F-557B-4468-9B67-D8B9A4B329E8}"/>
              </a:ext>
            </a:extLst>
          </p:cNvPr>
          <p:cNvCxnSpPr/>
          <p:nvPr/>
        </p:nvCxnSpPr>
        <p:spPr>
          <a:xfrm>
            <a:off x="681035" y="3485278"/>
            <a:ext cx="845113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90E0B5-E322-4B25-867B-9F3FEC366F47}"/>
              </a:ext>
            </a:extLst>
          </p:cNvPr>
          <p:cNvSpPr/>
          <p:nvPr/>
        </p:nvSpPr>
        <p:spPr>
          <a:xfrm>
            <a:off x="1188508" y="3753651"/>
            <a:ext cx="560394" cy="2543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6C0302-EA3B-4FAC-AEF2-12403B942765}"/>
              </a:ext>
            </a:extLst>
          </p:cNvPr>
          <p:cNvSpPr txBox="1"/>
          <p:nvPr/>
        </p:nvSpPr>
        <p:spPr>
          <a:xfrm>
            <a:off x="1095718" y="5417632"/>
            <a:ext cx="8036452" cy="44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b="1" dirty="0">
                <a:latin typeface="+mn-ea"/>
              </a:rPr>
              <a:t>변환될 오디오는 </a:t>
            </a:r>
            <a:r>
              <a:rPr lang="en-US" altLang="ko-KR" sz="2000" b="1" dirty="0">
                <a:latin typeface="+mn-ea"/>
              </a:rPr>
              <a:t>OUTPUT</a:t>
            </a:r>
            <a:r>
              <a:rPr lang="ko-KR" altLang="en-US" sz="2000" b="1" dirty="0">
                <a:latin typeface="+mn-ea"/>
              </a:rPr>
              <a:t> 변수를 두어</a:t>
            </a:r>
            <a:r>
              <a:rPr lang="en-US" altLang="ko-KR" sz="2000" b="1" dirty="0">
                <a:latin typeface="+mn-ea"/>
              </a:rPr>
              <a:t>, </a:t>
            </a:r>
            <a:r>
              <a:rPr lang="ko-KR" altLang="en-US" sz="2000" b="1" dirty="0">
                <a:latin typeface="+mn-ea"/>
              </a:rPr>
              <a:t>음성파일명 설정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1410B2-1B6F-47C4-ADAF-7201B2301FCF}"/>
              </a:ext>
            </a:extLst>
          </p:cNvPr>
          <p:cNvSpPr/>
          <p:nvPr/>
        </p:nvSpPr>
        <p:spPr>
          <a:xfrm>
            <a:off x="1566358" y="4267374"/>
            <a:ext cx="1381028" cy="2355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EE8FC4-85F4-466F-B52F-2DD98156F8EF}"/>
              </a:ext>
            </a:extLst>
          </p:cNvPr>
          <p:cNvSpPr txBox="1"/>
          <p:nvPr/>
        </p:nvSpPr>
        <p:spPr>
          <a:xfrm>
            <a:off x="0" y="312628"/>
            <a:ext cx="3285381" cy="44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TTS(Text-To-Speech)</a:t>
            </a:r>
            <a:r>
              <a:rPr lang="ko-KR" altLang="en-US" sz="2000" b="1" dirty="0">
                <a:latin typeface="+mn-ea"/>
              </a:rPr>
              <a:t> </a:t>
            </a:r>
            <a:endParaRPr lang="en-US" altLang="ko-KR" sz="20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893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03009-8922-4CCD-BE1C-6491C8AE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D952B2-DDEA-4279-9B35-30F87F3BD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5">
            <a:extLst>
              <a:ext uri="{FF2B5EF4-FFF2-40B4-BE49-F238E27FC236}">
                <a16:creationId xmlns:a16="http://schemas.microsoft.com/office/drawing/2014/main" id="{3858DB55-7C7E-4687-A663-960F909A6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94468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77FAD6F-78AA-4EF2-901F-96BE10892CB3}"/>
              </a:ext>
            </a:extLst>
          </p:cNvPr>
          <p:cNvSpPr/>
          <p:nvPr/>
        </p:nvSpPr>
        <p:spPr>
          <a:xfrm>
            <a:off x="3874363" y="365129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</a:rPr>
              <a:t>목 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50D541-570D-4B49-A44C-78D9DAA463CD}"/>
              </a:ext>
            </a:extLst>
          </p:cNvPr>
          <p:cNvSpPr/>
          <p:nvPr/>
        </p:nvSpPr>
        <p:spPr>
          <a:xfrm>
            <a:off x="1457047" y="952901"/>
            <a:ext cx="6867617" cy="4442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250000"/>
              </a:lnSpc>
            </a:pPr>
            <a:r>
              <a:rPr lang="en-US" altLang="ko-KR" sz="2800" b="1" dirty="0">
                <a:solidFill>
                  <a:schemeClr val="tx1"/>
                </a:solidFill>
              </a:rPr>
              <a:t>1. </a:t>
            </a:r>
            <a:r>
              <a:rPr lang="ko-KR" altLang="en-US" sz="2800" b="1" dirty="0">
                <a:solidFill>
                  <a:schemeClr val="tx1"/>
                </a:solidFill>
              </a:rPr>
              <a:t>인공지능과 간단한 대화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>
              <a:lnSpc>
                <a:spcPct val="250000"/>
              </a:lnSpc>
            </a:pPr>
            <a:r>
              <a:rPr lang="en-US" altLang="ko-KR" sz="2800" b="1" dirty="0">
                <a:solidFill>
                  <a:schemeClr val="tx1"/>
                </a:solidFill>
              </a:rPr>
              <a:t>2.</a:t>
            </a:r>
            <a:r>
              <a:rPr lang="ko-KR" altLang="en-US" sz="2800" b="1" dirty="0">
                <a:solidFill>
                  <a:schemeClr val="tx1"/>
                </a:solidFill>
              </a:rPr>
              <a:t> 일정을 알려주는 인공지능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>
              <a:lnSpc>
                <a:spcPct val="250000"/>
              </a:lnSpc>
            </a:pPr>
            <a:r>
              <a:rPr lang="en-US" altLang="ko-KR" sz="2800" b="1" dirty="0">
                <a:solidFill>
                  <a:schemeClr val="tx1"/>
                </a:solidFill>
              </a:rPr>
              <a:t>3. TTS(Text-To-Speech) API </a:t>
            </a:r>
            <a:r>
              <a:rPr lang="ko-KR" altLang="en-US" sz="2800" b="1" dirty="0">
                <a:solidFill>
                  <a:schemeClr val="tx1"/>
                </a:solidFill>
              </a:rPr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329149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1.  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인공지능과 간단한 대화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356" y="1279578"/>
            <a:ext cx="2337608" cy="7915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356" y="2252817"/>
            <a:ext cx="2337608" cy="80607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356" y="3325090"/>
            <a:ext cx="2637261" cy="153092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47057" y="944379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latin typeface="+mn-ea"/>
              </a:rPr>
              <a:t>파이썬을 사용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73080" y="1371911"/>
            <a:ext cx="5259931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latin typeface="+mn-ea"/>
              </a:rPr>
              <a:t>Speak </a:t>
            </a:r>
            <a:r>
              <a:rPr lang="ko-KR" altLang="en-US" sz="1600" dirty="0">
                <a:latin typeface="+mn-ea"/>
              </a:rPr>
              <a:t>함수를 통해 인공지능의 음성을 설정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출력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41964" y="2190269"/>
            <a:ext cx="41326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n-ea"/>
              </a:rPr>
              <a:t>Get_audio()</a:t>
            </a:r>
            <a:r>
              <a:rPr lang="ko-KR" altLang="en-US" sz="1600" dirty="0">
                <a:latin typeface="+mn-ea"/>
              </a:rPr>
              <a:t> 함수로 사용자 목소리를 입력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4356" y="5021939"/>
            <a:ext cx="3136024" cy="1017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atin typeface="+mn-ea"/>
              </a:rPr>
              <a:t>질문에 특정 단어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문장이 있을 때 그에 대응하는 문장을 </a:t>
            </a:r>
            <a:r>
              <a:rPr lang="en-US" altLang="ko-KR" sz="1600" dirty="0">
                <a:latin typeface="+mn-ea"/>
              </a:rPr>
              <a:t>speak </a:t>
            </a:r>
            <a:r>
              <a:rPr lang="ko-KR" altLang="en-US" sz="1600" dirty="0">
                <a:latin typeface="+mn-ea"/>
              </a:rPr>
              <a:t>함수로 출력</a:t>
            </a:r>
            <a:r>
              <a:rPr lang="en-US" altLang="ko-KR" sz="1600" dirty="0">
                <a:latin typeface="+mn-ea"/>
              </a:rPr>
              <a:t>, exit </a:t>
            </a:r>
            <a:r>
              <a:rPr lang="ko-KR" altLang="en-US" sz="1600" dirty="0">
                <a:latin typeface="+mn-ea"/>
              </a:rPr>
              <a:t>입력 시 종료</a:t>
            </a:r>
          </a:p>
        </p:txBody>
      </p:sp>
      <p:pic>
        <p:nvPicPr>
          <p:cNvPr id="19" name="인공지능 간단대화 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t="4126" r="38993" b="21879"/>
          <a:stretch/>
        </p:blipFill>
        <p:spPr>
          <a:xfrm>
            <a:off x="4472247" y="3087920"/>
            <a:ext cx="4630189" cy="315897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308269" y="2689809"/>
            <a:ext cx="4459746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atin typeface="+mn-ea"/>
              </a:rPr>
              <a:t>생성한 디지털 비서 지수와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간단한 대화</a:t>
            </a:r>
          </a:p>
        </p:txBody>
      </p:sp>
    </p:spTree>
    <p:extLst>
      <p:ext uri="{BB962C8B-B14F-4D97-AF65-F5344CB8AC3E}">
        <p14:creationId xmlns:p14="http://schemas.microsoft.com/office/powerpoint/2010/main" val="242112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아래쪽 화살표 19"/>
          <p:cNvSpPr/>
          <p:nvPr/>
        </p:nvSpPr>
        <p:spPr>
          <a:xfrm rot="16200000" flipH="1">
            <a:off x="4631455" y="877185"/>
            <a:ext cx="183840" cy="21818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64985" y="1014788"/>
            <a:ext cx="2693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+mn-ea"/>
              </a:rPr>
              <a:t>0. </a:t>
            </a:r>
            <a:r>
              <a:rPr lang="ko-KR" altLang="en-US" sz="1400" b="1" dirty="0">
                <a:latin typeface="+mn-ea"/>
              </a:rPr>
              <a:t>전체 함수 구조도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021" y="1725236"/>
            <a:ext cx="3017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사용자</a:t>
            </a:r>
            <a:r>
              <a:rPr lang="en-US" altLang="ko-KR" sz="1400" dirty="0">
                <a:latin typeface="+mn-ea"/>
              </a:rPr>
              <a:t>: </a:t>
            </a:r>
          </a:p>
          <a:p>
            <a:r>
              <a:rPr lang="en-US" altLang="ko-KR" sz="1400" dirty="0">
                <a:latin typeface="+mn-ea"/>
              </a:rPr>
              <a:t>What do I have on February 11</a:t>
            </a:r>
            <a:r>
              <a:rPr lang="en-US" altLang="ko-KR" sz="1400" baseline="30000" dirty="0">
                <a:latin typeface="+mn-ea"/>
              </a:rPr>
              <a:t>th</a:t>
            </a:r>
            <a:r>
              <a:rPr lang="en-US" altLang="ko-KR" sz="1400" dirty="0">
                <a:latin typeface="+mn-ea"/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5659" y="4125153"/>
            <a:ext cx="430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n-ea"/>
              </a:rPr>
              <a:t>Ai </a:t>
            </a:r>
            <a:r>
              <a:rPr lang="ko-KR" altLang="en-US" sz="1400" dirty="0">
                <a:latin typeface="+mn-ea"/>
              </a:rPr>
              <a:t>지수 음성 출력</a:t>
            </a:r>
            <a:r>
              <a:rPr lang="en-US" altLang="ko-KR" sz="1400" dirty="0">
                <a:latin typeface="+mn-ea"/>
              </a:rPr>
              <a:t>:  You have 3 events on this day.</a:t>
            </a:r>
          </a:p>
          <a:p>
            <a:pPr lvl="1"/>
            <a:r>
              <a:rPr lang="en-US" altLang="ko-KR" sz="1400" dirty="0">
                <a:latin typeface="+mn-ea"/>
              </a:rPr>
              <a:t>                 </a:t>
            </a:r>
            <a:r>
              <a:rPr lang="en-US" altLang="ko-KR" sz="1400" dirty="0" err="1">
                <a:latin typeface="+mn-ea"/>
              </a:rPr>
              <a:t>Exersice</a:t>
            </a:r>
            <a:r>
              <a:rPr lang="en-US" altLang="ko-KR" sz="1400" dirty="0">
                <a:latin typeface="+mn-ea"/>
              </a:rPr>
              <a:t> at 7am</a:t>
            </a:r>
          </a:p>
          <a:p>
            <a:pPr lvl="1"/>
            <a:r>
              <a:rPr lang="en-US" altLang="ko-KR" sz="1400" dirty="0">
                <a:latin typeface="+mn-ea"/>
              </a:rPr>
              <a:t>                 Studying at 1pm</a:t>
            </a:r>
          </a:p>
          <a:p>
            <a:pPr lvl="1"/>
            <a:r>
              <a:rPr lang="en-US" altLang="ko-KR" sz="1400" dirty="0">
                <a:latin typeface="+mn-ea"/>
              </a:rPr>
              <a:t>                 Meeting at 6pm</a:t>
            </a:r>
          </a:p>
        </p:txBody>
      </p:sp>
      <p:sp>
        <p:nvSpPr>
          <p:cNvPr id="4" name="타원 3"/>
          <p:cNvSpPr/>
          <p:nvPr/>
        </p:nvSpPr>
        <p:spPr>
          <a:xfrm>
            <a:off x="5899121" y="1472273"/>
            <a:ext cx="1322836" cy="8015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Text</a:t>
            </a:r>
          </a:p>
        </p:txBody>
      </p:sp>
      <p:sp>
        <p:nvSpPr>
          <p:cNvPr id="17" name="타원 16"/>
          <p:cNvSpPr/>
          <p:nvPr/>
        </p:nvSpPr>
        <p:spPr>
          <a:xfrm>
            <a:off x="7368679" y="1455277"/>
            <a:ext cx="1637988" cy="8015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SERVICE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 정보 불러와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service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저장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6349285" y="2340058"/>
            <a:ext cx="224966" cy="54666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5267400" y="2886726"/>
            <a:ext cx="1970149" cy="10328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Get_date( text)</a:t>
            </a:r>
          </a:p>
          <a:p>
            <a:pPr algn="ctr"/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Text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에서 묻는 날짜를 인식 </a:t>
            </a:r>
          </a:p>
        </p:txBody>
      </p:sp>
      <p:sp>
        <p:nvSpPr>
          <p:cNvPr id="10" name="타원 9"/>
          <p:cNvSpPr/>
          <p:nvPr/>
        </p:nvSpPr>
        <p:spPr>
          <a:xfrm>
            <a:off x="3857267" y="1485035"/>
            <a:ext cx="1649981" cy="9541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schemeClr val="tx1"/>
                </a:solidFill>
                <a:latin typeface="+mn-ea"/>
              </a:rPr>
              <a:t>Get_audio()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+mn-ea"/>
              </a:rPr>
              <a:t>사용자 말 읽음</a:t>
            </a:r>
            <a:r>
              <a:rPr lang="en-US" altLang="ko-KR" sz="1050" dirty="0">
                <a:solidFill>
                  <a:schemeClr val="tx1"/>
                </a:solidFill>
                <a:latin typeface="+mn-ea"/>
              </a:rPr>
              <a:t>, text </a:t>
            </a:r>
            <a:r>
              <a:rPr lang="ko-KR" altLang="en-US" sz="1050" dirty="0">
                <a:solidFill>
                  <a:schemeClr val="tx1"/>
                </a:solidFill>
                <a:latin typeface="+mn-ea"/>
              </a:rPr>
              <a:t>에 저장</a:t>
            </a:r>
          </a:p>
        </p:txBody>
      </p:sp>
      <p:sp>
        <p:nvSpPr>
          <p:cNvPr id="11" name="타원 10"/>
          <p:cNvSpPr/>
          <p:nvPr/>
        </p:nvSpPr>
        <p:spPr>
          <a:xfrm>
            <a:off x="5859959" y="4466229"/>
            <a:ext cx="3017440" cy="134096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+mn-ea"/>
              </a:rPr>
              <a:t>Get_events( day, service)</a:t>
            </a:r>
          </a:p>
          <a:p>
            <a:pPr algn="ctr"/>
            <a:endParaRPr lang="en-US" altLang="ko-KR" sz="600" b="1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묻는 날짜와 대응하는 일정 정보를 찾아 콘솔과 음성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(speak())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두가지로  출력</a:t>
            </a:r>
          </a:p>
        </p:txBody>
      </p:sp>
      <p:sp>
        <p:nvSpPr>
          <p:cNvPr id="16" name="아래쪽 화살표 15"/>
          <p:cNvSpPr/>
          <p:nvPr/>
        </p:nvSpPr>
        <p:spPr>
          <a:xfrm rot="19836497" flipH="1">
            <a:off x="6856699" y="3805565"/>
            <a:ext cx="195191" cy="744241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아래쪽 화살표 18"/>
          <p:cNvSpPr/>
          <p:nvPr/>
        </p:nvSpPr>
        <p:spPr>
          <a:xfrm rot="437339">
            <a:off x="7915784" y="2342793"/>
            <a:ext cx="180152" cy="215174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37420" y="5180511"/>
            <a:ext cx="30174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텍스트 출력</a:t>
            </a:r>
            <a:r>
              <a:rPr lang="en-US" altLang="ko-KR" sz="1400" dirty="0">
                <a:latin typeface="+mn-ea"/>
              </a:rPr>
              <a:t>:   7am </a:t>
            </a:r>
            <a:r>
              <a:rPr lang="en-US" altLang="ko-KR" sz="1400" dirty="0" err="1">
                <a:latin typeface="+mn-ea"/>
              </a:rPr>
              <a:t>Exersice</a:t>
            </a:r>
            <a:r>
              <a:rPr lang="en-US" altLang="ko-KR" sz="1400" dirty="0">
                <a:latin typeface="+mn-ea"/>
              </a:rPr>
              <a:t> </a:t>
            </a:r>
          </a:p>
          <a:p>
            <a:r>
              <a:rPr lang="en-US" altLang="ko-KR" sz="1400" dirty="0">
                <a:latin typeface="+mn-ea"/>
              </a:rPr>
              <a:t>                   1pm Studying </a:t>
            </a:r>
          </a:p>
          <a:p>
            <a:r>
              <a:rPr lang="en-US" altLang="ko-KR" sz="1400" dirty="0">
                <a:latin typeface="+mn-ea"/>
              </a:rPr>
              <a:t>                   6pm Meeting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BE2C642-9B06-43E2-99F3-A23F040DB03A}"/>
              </a:ext>
            </a:extLst>
          </p:cNvPr>
          <p:cNvSpPr/>
          <p:nvPr/>
        </p:nvSpPr>
        <p:spPr>
          <a:xfrm>
            <a:off x="2869951" y="321066"/>
            <a:ext cx="397965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700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2. </a:t>
            </a:r>
            <a:r>
              <a:rPr lang="ko-KR" altLang="en-US" sz="17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일정을 알려주는 인공지능</a:t>
            </a:r>
            <a:endParaRPr kumimoji="0" lang="en-US" altLang="ko-KR" sz="17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68760" y="1048866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+mn-ea"/>
              </a:rPr>
              <a:t>파이썬을 사용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2256" y="1356163"/>
            <a:ext cx="3396364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b="1" dirty="0">
                <a:latin typeface="+mn-ea"/>
              </a:rPr>
              <a:t>1. </a:t>
            </a:r>
            <a:r>
              <a:rPr lang="ko-KR" altLang="en-US" sz="1400" b="1" dirty="0">
                <a:latin typeface="+mn-ea"/>
              </a:rPr>
              <a:t>앱의 일정 정보를 가져오기</a:t>
            </a:r>
            <a:endParaRPr lang="en-US" altLang="ko-KR" sz="1400" b="1" dirty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632" y="4762362"/>
            <a:ext cx="4119957" cy="15369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85" y="2242747"/>
            <a:ext cx="3592105" cy="162137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9837" y="2341736"/>
            <a:ext cx="4108730" cy="138669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22285" y="1801644"/>
            <a:ext cx="2903064" cy="288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atin typeface="+mn-ea"/>
              </a:rPr>
              <a:t>앱에 사용자 인증을 하고 로그인 후 </a:t>
            </a:r>
            <a:endParaRPr lang="en-US" altLang="ko-KR" sz="1100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0847" y="1921943"/>
            <a:ext cx="3017518" cy="279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50" dirty="0">
                <a:latin typeface="+mn-ea"/>
              </a:rPr>
              <a:t>필요한 정보 </a:t>
            </a:r>
            <a:r>
              <a:rPr lang="en-US" altLang="ko-KR" sz="1050" dirty="0">
                <a:latin typeface="+mn-ea"/>
              </a:rPr>
              <a:t>(</a:t>
            </a:r>
            <a:r>
              <a:rPr lang="ko-KR" altLang="en-US" sz="1050" dirty="0">
                <a:latin typeface="+mn-ea"/>
              </a:rPr>
              <a:t>시간과 일정 정보</a:t>
            </a:r>
            <a:r>
              <a:rPr lang="en-US" altLang="ko-KR" sz="1050" dirty="0">
                <a:latin typeface="+mn-ea"/>
              </a:rPr>
              <a:t>)</a:t>
            </a:r>
            <a:r>
              <a:rPr lang="ko-KR" altLang="en-US" sz="1050" dirty="0">
                <a:latin typeface="+mn-ea"/>
              </a:rPr>
              <a:t>를 가져옵니다</a:t>
            </a:r>
            <a:endParaRPr lang="en-US" altLang="ko-KR" sz="1050" dirty="0">
              <a:latin typeface="+mn-e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276389" y="4254146"/>
            <a:ext cx="2486039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atin typeface="+mn-ea"/>
              </a:rPr>
              <a:t>가져온 정보 출력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>
                <a:latin typeface="+mn-ea"/>
              </a:rPr>
              <a:t>날짜</a:t>
            </a:r>
            <a:r>
              <a:rPr lang="en-US" altLang="ko-KR" sz="1100" dirty="0">
                <a:latin typeface="+mn-ea"/>
              </a:rPr>
              <a:t>+ </a:t>
            </a:r>
            <a:r>
              <a:rPr lang="ko-KR" altLang="en-US" sz="1100" dirty="0">
                <a:latin typeface="+mn-ea"/>
              </a:rPr>
              <a:t>일정 형태</a:t>
            </a:r>
            <a:endParaRPr lang="en-US" altLang="ko-KR" sz="1100" dirty="0">
              <a:latin typeface="+mn-ea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F19F74-6823-4DA9-B398-133435DEE6C1}"/>
              </a:ext>
            </a:extLst>
          </p:cNvPr>
          <p:cNvSpPr/>
          <p:nvPr/>
        </p:nvSpPr>
        <p:spPr>
          <a:xfrm>
            <a:off x="2869951" y="321066"/>
            <a:ext cx="397965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700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2. </a:t>
            </a:r>
            <a:r>
              <a:rPr lang="ko-KR" altLang="en-US" sz="17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일정을 알려주는 인공지능</a:t>
            </a:r>
            <a:endParaRPr kumimoji="0" lang="en-US" altLang="ko-KR" sz="17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39" name="아래쪽 화살표 6">
            <a:extLst>
              <a:ext uri="{FF2B5EF4-FFF2-40B4-BE49-F238E27FC236}">
                <a16:creationId xmlns:a16="http://schemas.microsoft.com/office/drawing/2014/main" id="{79339B29-E171-4E5F-9820-B4A1BF76BE29}"/>
              </a:ext>
            </a:extLst>
          </p:cNvPr>
          <p:cNvSpPr/>
          <p:nvPr/>
        </p:nvSpPr>
        <p:spPr>
          <a:xfrm rot="16200000">
            <a:off x="4713681" y="2708042"/>
            <a:ext cx="224966" cy="5466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아래쪽 화살표 6">
            <a:extLst>
              <a:ext uri="{FF2B5EF4-FFF2-40B4-BE49-F238E27FC236}">
                <a16:creationId xmlns:a16="http://schemas.microsoft.com/office/drawing/2014/main" id="{B917250B-B5D4-42C9-A3F4-42BE5CD2DBAA}"/>
              </a:ext>
            </a:extLst>
          </p:cNvPr>
          <p:cNvSpPr/>
          <p:nvPr/>
        </p:nvSpPr>
        <p:spPr>
          <a:xfrm>
            <a:off x="6649945" y="3908885"/>
            <a:ext cx="224966" cy="5466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046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525" y="5468500"/>
            <a:ext cx="2927614" cy="84953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384" y="920285"/>
            <a:ext cx="2512677" cy="394176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16827" y="1276309"/>
            <a:ext cx="2703962" cy="1270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latin typeface="+mn-ea"/>
              </a:rPr>
              <a:t>일정을 묻는 문장을 </a:t>
            </a:r>
            <a:r>
              <a:rPr lang="ko-KR" altLang="en-US" sz="1000" dirty="0" err="1">
                <a:latin typeface="+mn-ea"/>
              </a:rPr>
              <a:t>말하면문장에서</a:t>
            </a:r>
            <a:r>
              <a:rPr lang="ko-KR" altLang="en-US" sz="1000" dirty="0">
                <a:latin typeface="+mn-ea"/>
              </a:rPr>
              <a:t> 날짜를 나타내는 단어를 인식하는</a:t>
            </a:r>
            <a:r>
              <a:rPr lang="en-US" altLang="ko-KR" sz="1000" dirty="0">
                <a:latin typeface="+mn-ea"/>
              </a:rPr>
              <a:t> </a:t>
            </a:r>
            <a:r>
              <a:rPr lang="ko-KR" altLang="en-US" sz="1000" dirty="0">
                <a:latin typeface="+mn-ea"/>
              </a:rPr>
              <a:t>함수를 만듭니다</a:t>
            </a:r>
            <a:r>
              <a:rPr lang="en-US" altLang="ko-KR" sz="1000" dirty="0">
                <a:latin typeface="+mn-ea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000" dirty="0">
                <a:latin typeface="+mn-ea"/>
              </a:rPr>
              <a:t>묻는 형태가 다양하기 때문에 다양한 경우의 수를 생각해봅니다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+mn-ea"/>
              </a:rPr>
              <a:t>Ex) what do I have on </a:t>
            </a:r>
            <a:r>
              <a:rPr lang="en-US" altLang="ko-KR" sz="1000" b="1" dirty="0">
                <a:latin typeface="+mn-ea"/>
              </a:rPr>
              <a:t>January 18</a:t>
            </a:r>
            <a:r>
              <a:rPr lang="en-US" altLang="ko-KR" sz="1000" b="1" baseline="30000" dirty="0">
                <a:latin typeface="+mn-ea"/>
              </a:rPr>
              <a:t>th</a:t>
            </a:r>
            <a:r>
              <a:rPr lang="en-US" altLang="ko-KR" sz="1000" baseline="30000" dirty="0">
                <a:latin typeface="+mn-ea"/>
              </a:rPr>
              <a:t>?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000" dirty="0">
                <a:latin typeface="+mn-ea"/>
              </a:rPr>
              <a:t>       Do I have anything on </a:t>
            </a:r>
            <a:r>
              <a:rPr lang="en-US" altLang="ko-KR" sz="1000" b="1" dirty="0">
                <a:latin typeface="+mn-ea"/>
              </a:rPr>
              <a:t>today</a:t>
            </a:r>
            <a:endParaRPr lang="en-US" altLang="ko-KR" sz="1000" dirty="0">
              <a:latin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9240" y="875965"/>
            <a:ext cx="3111014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b="1" dirty="0">
                <a:latin typeface="+mn-ea"/>
              </a:rPr>
              <a:t>2. </a:t>
            </a:r>
            <a:r>
              <a:rPr lang="ko-KR" altLang="en-US" sz="1400" b="1" dirty="0">
                <a:latin typeface="+mn-ea"/>
              </a:rPr>
              <a:t>질문에서 묻는 날짜를 인식하기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382792" y="1226784"/>
            <a:ext cx="2953971" cy="17701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문장을 단어 단위로 잘랐을 때 </a:t>
            </a:r>
            <a:r>
              <a:rPr lang="ko-KR" altLang="en-US" sz="1000" b="1" dirty="0">
                <a:solidFill>
                  <a:schemeClr val="tx1"/>
                </a:solidFill>
                <a:latin typeface="+mn-ea"/>
              </a:rPr>
              <a:t>특정 단어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가 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이름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(January, Feb..)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문자열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인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숫자로 변환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(1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, 2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)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해 저장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요일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 Sunday, mon..)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문자열인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0-6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까지 숫자로 변환해 저장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숫자 날짜 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(18, 19..)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인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숫자 그대로 저장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숫자 날짜에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서수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(18</a:t>
            </a:r>
            <a:r>
              <a:rPr lang="en-US" altLang="ko-KR" sz="1000" baseline="30000" dirty="0">
                <a:solidFill>
                  <a:schemeClr val="tx1"/>
                </a:solidFill>
                <a:latin typeface="+mn-ea"/>
              </a:rPr>
              <a:t>th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, 22</a:t>
            </a:r>
            <a:r>
              <a:rPr lang="en-US" altLang="ko-KR" sz="1000" baseline="30000" dirty="0">
                <a:solidFill>
                  <a:schemeClr val="tx1"/>
                </a:solidFill>
                <a:latin typeface="+mn-ea"/>
              </a:rPr>
              <a:t>nd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)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가 붙어있는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숫자만 저장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115312" y="3079159"/>
            <a:ext cx="4186819" cy="23658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만약 문장에 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 명칭이 존재하고 금월보다 이른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다음해 날짜로 인식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 명칭이 없고 일수가 있는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만약 일수가 금일보다 이르면 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다음달 날짜로 인식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늦으면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이번 달 날짜로 인식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 명칭과 일수가 없고 요일이 있는 경우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만약 요일이 오늘 요일보다 이르면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다음주 날짜로 인식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늦으면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이번주 날짜로 인식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월 명칭이 없거나 일수가 없으면</a:t>
            </a:r>
            <a:r>
              <a:rPr lang="en-US" altLang="ko-KR" sz="10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000" dirty="0">
                <a:solidFill>
                  <a:schemeClr val="tx1"/>
                </a:solidFill>
                <a:latin typeface="+mn-ea"/>
              </a:rPr>
              <a:t>반환 값 없음</a:t>
            </a:r>
            <a:endParaRPr lang="en-US" altLang="ko-KR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" name="오른쪽 화살표 6"/>
          <p:cNvSpPr/>
          <p:nvPr/>
        </p:nvSpPr>
        <p:spPr>
          <a:xfrm>
            <a:off x="6124327" y="2181053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오른쪽 화살표 19"/>
          <p:cNvSpPr/>
          <p:nvPr/>
        </p:nvSpPr>
        <p:spPr>
          <a:xfrm>
            <a:off x="6158233" y="3619621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3860276" y="1339291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>
            <a:off x="4158834" y="1356122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4552830" y="1356122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H="1">
            <a:off x="5134637" y="1374425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5212919" y="1355927"/>
            <a:ext cx="547801" cy="14381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/>
          <p:cNvCxnSpPr>
            <a:cxnSpLocks/>
            <a:stCxn id="13" idx="2"/>
          </p:cNvCxnSpPr>
          <p:nvPr/>
        </p:nvCxnSpPr>
        <p:spPr>
          <a:xfrm flipH="1">
            <a:off x="5134637" y="1499745"/>
            <a:ext cx="352183" cy="73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333" y="5009933"/>
            <a:ext cx="2700806" cy="49537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83226" y="5643178"/>
            <a:ext cx="2703962" cy="47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000" dirty="0">
                <a:latin typeface="+mn-ea"/>
              </a:rPr>
              <a:t>완료 후 질문하고 결과를 </a:t>
            </a:r>
            <a:r>
              <a:rPr lang="en-US" altLang="ko-KR" sz="1000" dirty="0" err="1">
                <a:latin typeface="+mn-ea"/>
              </a:rPr>
              <a:t>cmd</a:t>
            </a:r>
            <a:r>
              <a:rPr lang="ko-KR" altLang="en-US" sz="1000" dirty="0">
                <a:latin typeface="+mn-ea"/>
              </a:rPr>
              <a:t>창에 출력하여 묻는 날짜를 인식했는지 확인합니다</a:t>
            </a:r>
            <a:endParaRPr lang="en-US" altLang="ko-KR" sz="1000" dirty="0">
              <a:latin typeface="+mn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81399" y="5535735"/>
            <a:ext cx="2613891" cy="7564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질문한 날짜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: Monday</a:t>
            </a: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인식 과정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: </a:t>
            </a: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요일 문자열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-&gt; Monday (</a:t>
            </a: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금일 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Sunday</a:t>
            </a: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보다 이름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) -&gt; </a:t>
            </a: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다음주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월요일로 인식</a:t>
            </a:r>
            <a:endParaRPr lang="en-US" altLang="ko-KR" sz="8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+mn-ea"/>
              </a:rPr>
              <a:t>출력한 날짜</a:t>
            </a:r>
            <a:r>
              <a:rPr lang="en-US" altLang="ko-KR" sz="800" dirty="0">
                <a:solidFill>
                  <a:schemeClr val="tx1"/>
                </a:solidFill>
                <a:latin typeface="+mn-ea"/>
              </a:rPr>
              <a:t>: 2021-01-18   -&gt;</a:t>
            </a:r>
            <a:r>
              <a:rPr lang="ko-KR" altLang="en-US" sz="800" b="1" dirty="0">
                <a:solidFill>
                  <a:schemeClr val="tx1"/>
                </a:solidFill>
                <a:latin typeface="+mn-ea"/>
              </a:rPr>
              <a:t>날짜 인식 완료</a:t>
            </a:r>
            <a:endParaRPr lang="en-US" altLang="ko-KR" sz="8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068204" y="5609745"/>
            <a:ext cx="380000" cy="126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158233" y="5711156"/>
            <a:ext cx="600014" cy="14674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5087389" y="5645024"/>
            <a:ext cx="1980815" cy="14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endCxn id="36" idx="1"/>
          </p:cNvCxnSpPr>
          <p:nvPr/>
        </p:nvCxnSpPr>
        <p:spPr>
          <a:xfrm flipV="1">
            <a:off x="4652354" y="5784526"/>
            <a:ext cx="1505879" cy="327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F19F74-6823-4DA9-B398-133435DEE6C1}"/>
              </a:ext>
            </a:extLst>
          </p:cNvPr>
          <p:cNvSpPr/>
          <p:nvPr/>
        </p:nvSpPr>
        <p:spPr>
          <a:xfrm>
            <a:off x="2869951" y="321066"/>
            <a:ext cx="397965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700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2. </a:t>
            </a:r>
            <a:r>
              <a:rPr lang="ko-KR" altLang="en-US" sz="17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일정을 알려주는 인공지능</a:t>
            </a:r>
            <a:endParaRPr kumimoji="0" lang="en-US" altLang="ko-KR" sz="17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28781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986946" y="1204038"/>
            <a:ext cx="3480654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b="1" dirty="0">
                <a:latin typeface="+mn-ea"/>
              </a:rPr>
              <a:t>3. </a:t>
            </a:r>
            <a:r>
              <a:rPr lang="ko-KR" altLang="en-US" sz="1400" b="1" dirty="0">
                <a:latin typeface="+mn-ea"/>
              </a:rPr>
              <a:t>묻는 날짜에 대응하는 일정을 출력</a:t>
            </a:r>
            <a:r>
              <a:rPr lang="en-US" altLang="ko-KR" sz="1400" b="1" dirty="0">
                <a:latin typeface="+mn-ea"/>
              </a:rPr>
              <a:t> 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18" y="1803042"/>
            <a:ext cx="3186668" cy="330638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50726" y="1803042"/>
            <a:ext cx="4675344" cy="1466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+mn-ea"/>
              </a:rPr>
              <a:t>저장된 날짜 정보</a:t>
            </a: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함수 인자 </a:t>
            </a:r>
            <a:r>
              <a:rPr lang="en-US" altLang="ko-KR" sz="1200" dirty="0">
                <a:latin typeface="+mn-ea"/>
              </a:rPr>
              <a:t>day)</a:t>
            </a:r>
            <a:r>
              <a:rPr lang="ko-KR" altLang="en-US" sz="1200" dirty="0">
                <a:latin typeface="+mn-ea"/>
              </a:rPr>
              <a:t>의 형태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+mn-ea"/>
              </a:rPr>
              <a:t>2021-01-18T17:00:00+09:00 -&gt; T </a:t>
            </a:r>
            <a:r>
              <a:rPr lang="ko-KR" altLang="en-US" sz="1200" dirty="0">
                <a:latin typeface="+mn-ea"/>
              </a:rPr>
              <a:t>이후의 시간 정보를 저장해 이후 계산을 수행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ko-KR" sz="1000" dirty="0">
              <a:latin typeface="+mn-ea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종일 일정의 경우 시간 정보</a:t>
            </a:r>
            <a:r>
              <a:rPr lang="en-US" altLang="ko-KR" sz="1200" dirty="0">
                <a:latin typeface="+mn-ea"/>
              </a:rPr>
              <a:t>(T)</a:t>
            </a:r>
            <a:r>
              <a:rPr lang="ko-KR" altLang="en-US" sz="1200" dirty="0">
                <a:latin typeface="+mn-ea"/>
              </a:rPr>
              <a:t>가 없으므로 경우를 나누어 작성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 +09:00</a:t>
            </a:r>
            <a:r>
              <a:rPr lang="ko-KR" altLang="en-US" sz="1200" dirty="0">
                <a:latin typeface="+mn-ea"/>
              </a:rPr>
              <a:t>은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표준시와의 차이</a:t>
            </a: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한국 기준</a:t>
            </a:r>
            <a:r>
              <a:rPr lang="en-US" altLang="ko-KR" sz="1200" dirty="0">
                <a:latin typeface="+mn-ea"/>
              </a:rPr>
              <a:t>)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4450726" y="3429000"/>
            <a:ext cx="4675345" cy="24966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만약 묻는 날짜에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일정이 없으면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‘No upcoming events found’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출력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일정이 있으면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일정의 개수 음성 출력 후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만약 종일 하는 일정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특정 시간 정보가 없는 일정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)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인 경우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All day +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 명 출력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시간 정보가 있는 일정의 경우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12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시 이전 오전 일정인 경우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시간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+ ‘am’ +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 명 출력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12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시 이후 오후 일정인 경우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-&gt;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시간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+ ‘pm’ +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일정 명 출력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4081677" y="3825056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D03F16-099C-4E12-BDD4-87B23EF3154C}"/>
              </a:ext>
            </a:extLst>
          </p:cNvPr>
          <p:cNvSpPr/>
          <p:nvPr/>
        </p:nvSpPr>
        <p:spPr>
          <a:xfrm>
            <a:off x="2869951" y="321066"/>
            <a:ext cx="397965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700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2. </a:t>
            </a:r>
            <a:r>
              <a:rPr lang="ko-KR" altLang="en-US" sz="17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일정을 알려주는 인공지능</a:t>
            </a:r>
            <a:endParaRPr kumimoji="0" lang="en-US" altLang="ko-KR" sz="17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70509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869951" y="321066"/>
            <a:ext cx="3979655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700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2. </a:t>
            </a:r>
            <a:r>
              <a:rPr lang="ko-KR" altLang="en-US" sz="17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n-ea"/>
              </a:rPr>
              <a:t>일정을 알려주는 인공지능</a:t>
            </a:r>
            <a:endParaRPr kumimoji="0" lang="en-US" altLang="ko-KR" sz="17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45487" y="913469"/>
            <a:ext cx="3355765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b="1" dirty="0">
                <a:latin typeface="+mn-ea"/>
              </a:rPr>
              <a:t>4. </a:t>
            </a:r>
            <a:r>
              <a:rPr lang="ko-KR" altLang="en-US" sz="1400" b="1" dirty="0">
                <a:latin typeface="+mn-ea"/>
              </a:rPr>
              <a:t>일정을 알려주는 인공지능 실행</a:t>
            </a:r>
            <a:endParaRPr lang="en-US" altLang="ko-KR" sz="1400" b="1" dirty="0"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3889" r="401" b="18333"/>
          <a:stretch/>
        </p:blipFill>
        <p:spPr>
          <a:xfrm>
            <a:off x="1082618" y="2023626"/>
            <a:ext cx="2411223" cy="14554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924" r="328" b="58770"/>
          <a:stretch/>
        </p:blipFill>
        <p:spPr>
          <a:xfrm>
            <a:off x="1082618" y="3479066"/>
            <a:ext cx="2413057" cy="1797470"/>
          </a:xfrm>
          <a:prstGeom prst="rect">
            <a:avLst/>
          </a:prstGeom>
        </p:spPr>
      </p:pic>
      <p:pic>
        <p:nvPicPr>
          <p:cNvPr id="4" name="인공지능 일정 음성출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4360" r="24631" b="5043"/>
          <a:stretch/>
        </p:blipFill>
        <p:spPr>
          <a:xfrm>
            <a:off x="3867149" y="1898657"/>
            <a:ext cx="5073635" cy="34305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6718" y="1673747"/>
            <a:ext cx="1973500" cy="305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dirty="0">
                <a:latin typeface="+mn-ea"/>
              </a:rPr>
              <a:t>17</a:t>
            </a:r>
            <a:r>
              <a:rPr lang="ko-KR" altLang="en-US" sz="1200" dirty="0">
                <a:latin typeface="+mn-ea"/>
              </a:rPr>
              <a:t>일 기준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89561" y="1304594"/>
            <a:ext cx="4505157" cy="545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+mn-ea"/>
              </a:rPr>
              <a:t>디지털 비서 지수가 애플리케이션에서 사용자가 묻는 날짜의 일정을 잘 말해주는 것을 확인 가능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26718" y="5512857"/>
            <a:ext cx="7914066" cy="786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+mn-ea"/>
              </a:rPr>
              <a:t>배운 점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200" dirty="0">
                <a:latin typeface="+mn-ea"/>
              </a:rPr>
              <a:t>이전에 다루어 오던 수식과 달리 언어와 말은 매우 다양한 형태와 경우를 가지고 있으며 </a:t>
            </a:r>
            <a:endParaRPr lang="en-US" altLang="ko-KR" sz="1200" dirty="0"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ko-KR" altLang="en-US" sz="1200" dirty="0">
                <a:latin typeface="+mn-ea"/>
              </a:rPr>
              <a:t>이를 인공지능이 알맞게 인식하고 원하는 행동을 수행하도록 하는 것이 어려움을 알게 되었습니다 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19225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456533" y="2106059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56532" y="4612398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2808957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650282" y="2423481"/>
            <a:ext cx="2141098" cy="558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639274" y="2610848"/>
            <a:ext cx="1142326" cy="34845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19" idx="2"/>
          </p:cNvCxnSpPr>
          <p:nvPr/>
        </p:nvCxnSpPr>
        <p:spPr>
          <a:xfrm>
            <a:off x="2985170" y="2600325"/>
            <a:ext cx="833131" cy="15866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V="1">
            <a:off x="2823558" y="4612398"/>
            <a:ext cx="958042" cy="24713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800442" y="2097508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1958303" y="2600325"/>
            <a:ext cx="1823297" cy="9496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46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F1E16C-939B-48E4-9A35-281EB81DE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 descr="광장이(가) 표시된 사진&#10;&#10;자동 생성된 설명">
            <a:extLst>
              <a:ext uri="{FF2B5EF4-FFF2-40B4-BE49-F238E27FC236}">
                <a16:creationId xmlns:a16="http://schemas.microsoft.com/office/drawing/2014/main" id="{05C780CC-BD67-423E-8C77-60D87CF93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41"/>
            <a:ext cx="9906000" cy="6858000"/>
          </a:xfrm>
          <a:prstGeom prst="rect">
            <a:avLst/>
          </a:prstGeom>
        </p:spPr>
      </p:pic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AA57B70F-DFB1-405A-9E89-9CF05DD835F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38" y="1868318"/>
            <a:ext cx="7823388" cy="2597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101148-1D00-4EBC-8F78-D6D66BB079BB}"/>
              </a:ext>
            </a:extLst>
          </p:cNvPr>
          <p:cNvSpPr txBox="1"/>
          <p:nvPr/>
        </p:nvSpPr>
        <p:spPr>
          <a:xfrm>
            <a:off x="1258468" y="1210924"/>
            <a:ext cx="2703962" cy="590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b="1" dirty="0">
                <a:latin typeface="+mn-ea"/>
              </a:rPr>
              <a:t>실행 화면</a:t>
            </a:r>
            <a:endParaRPr lang="en-US" altLang="ko-KR" sz="2800" b="1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D9DE3B-812A-4BD1-9150-A64894C56A00}"/>
              </a:ext>
            </a:extLst>
          </p:cNvPr>
          <p:cNvSpPr txBox="1"/>
          <p:nvPr/>
        </p:nvSpPr>
        <p:spPr>
          <a:xfrm>
            <a:off x="0" y="339699"/>
            <a:ext cx="3285381" cy="44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b="1" dirty="0">
                <a:solidFill>
                  <a:schemeClr val="tx1"/>
                </a:solidFill>
                <a:latin typeface="+mn-ea"/>
              </a:rPr>
              <a:t>TTS(Text-To-Speech)</a:t>
            </a:r>
            <a:r>
              <a:rPr lang="ko-KR" altLang="en-US" sz="2000" b="1" dirty="0">
                <a:latin typeface="+mn-ea"/>
              </a:rPr>
              <a:t> 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C4C84C-7600-4448-83D7-C647EEC01949}"/>
              </a:ext>
            </a:extLst>
          </p:cNvPr>
          <p:cNvSpPr txBox="1"/>
          <p:nvPr/>
        </p:nvSpPr>
        <p:spPr>
          <a:xfrm>
            <a:off x="992138" y="4643093"/>
            <a:ext cx="8036452" cy="1150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b="1" dirty="0">
                <a:latin typeface="+mn-ea"/>
              </a:rPr>
              <a:t>파이썬 실행 </a:t>
            </a:r>
            <a:r>
              <a:rPr lang="en-US" altLang="ko-KR" sz="2800" b="1" dirty="0">
                <a:latin typeface="+mn-ea"/>
              </a:rPr>
              <a:t>-&gt; </a:t>
            </a:r>
          </a:p>
          <a:p>
            <a:pPr>
              <a:lnSpc>
                <a:spcPct val="130000"/>
              </a:lnSpc>
            </a:pPr>
            <a:r>
              <a:rPr lang="ko-KR" altLang="en-US" sz="2800" b="1" dirty="0">
                <a:latin typeface="+mn-ea"/>
              </a:rPr>
              <a:t>음성으로 변환할 텍스트와</a:t>
            </a:r>
            <a:r>
              <a:rPr lang="en-US" altLang="ko-KR" sz="2800" b="1" dirty="0">
                <a:latin typeface="+mn-ea"/>
              </a:rPr>
              <a:t>, </a:t>
            </a:r>
            <a:r>
              <a:rPr lang="ko-KR" altLang="en-US" sz="2800" b="1" dirty="0">
                <a:latin typeface="+mn-ea"/>
              </a:rPr>
              <a:t>그 </a:t>
            </a:r>
            <a:r>
              <a:rPr lang="en-US" altLang="ko-KR" sz="2800" b="1" dirty="0">
                <a:latin typeface="+mn-ea"/>
              </a:rPr>
              <a:t>mp3</a:t>
            </a:r>
            <a:r>
              <a:rPr lang="ko-KR" altLang="en-US" sz="2800" b="1" dirty="0">
                <a:latin typeface="+mn-ea"/>
              </a:rPr>
              <a:t>파일명 설정</a:t>
            </a:r>
            <a:endParaRPr lang="en-US" altLang="ko-KR" sz="2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3114456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3307</TotalTime>
  <Words>673</Words>
  <Application>Microsoft Office PowerPoint</Application>
  <PresentationFormat>A4 용지(210x297mm)</PresentationFormat>
  <Paragraphs>94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Calibri Light</vt:lpstr>
      <vt:lpstr>Calibri</vt:lpstr>
      <vt:lpstr>Arial</vt:lpstr>
      <vt:lpstr>맑은 고딕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하주현</cp:lastModifiedBy>
  <cp:revision>692</cp:revision>
  <dcterms:created xsi:type="dcterms:W3CDTF">2017-09-07T10:48:07Z</dcterms:created>
  <dcterms:modified xsi:type="dcterms:W3CDTF">2021-01-18T02:43:16Z</dcterms:modified>
</cp:coreProperties>
</file>